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6" r:id="rId3"/>
    <p:sldId id="272" r:id="rId4"/>
    <p:sldId id="273" r:id="rId5"/>
    <p:sldId id="274" r:id="rId6"/>
    <p:sldId id="275" r:id="rId7"/>
    <p:sldId id="269" r:id="rId8"/>
    <p:sldId id="257" r:id="rId9"/>
    <p:sldId id="258" r:id="rId10"/>
    <p:sldId id="259" r:id="rId11"/>
    <p:sldId id="260" r:id="rId12"/>
    <p:sldId id="261" r:id="rId13"/>
    <p:sldId id="270" r:id="rId14"/>
    <p:sldId id="263" r:id="rId15"/>
    <p:sldId id="262" r:id="rId16"/>
    <p:sldId id="271" r:id="rId17"/>
    <p:sldId id="265" r:id="rId18"/>
    <p:sldId id="268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CC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7133" autoAdjust="0"/>
  </p:normalViewPr>
  <p:slideViewPr>
    <p:cSldViewPr>
      <p:cViewPr varScale="1">
        <p:scale>
          <a:sx n="71" d="100"/>
          <a:sy n="71" d="100"/>
        </p:scale>
        <p:origin x="-11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19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FC0C9-8C09-45A7-B5A1-A6BE63FC4986}" type="datetimeFigureOut">
              <a:rPr lang="nl-NL" smtClean="0"/>
              <a:pPr/>
              <a:t>30-4-2015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91BBC-3705-476D-9761-C10AD292439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91BBC-3705-476D-9761-C10AD2924391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5233-96F9-4977-A57E-0974A931A5F1}" type="datetimeFigureOut">
              <a:rPr lang="nl-NL" smtClean="0"/>
              <a:pPr/>
              <a:t>30-4-2015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E684-C873-484C-9C82-A01FC7061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5233-96F9-4977-A57E-0974A931A5F1}" type="datetimeFigureOut">
              <a:rPr lang="nl-NL" smtClean="0"/>
              <a:pPr/>
              <a:t>30-4-2015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E684-C873-484C-9C82-A01FC7061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5233-96F9-4977-A57E-0974A931A5F1}" type="datetimeFigureOut">
              <a:rPr lang="nl-NL" smtClean="0"/>
              <a:pPr/>
              <a:t>30-4-2015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E684-C873-484C-9C82-A01FC7061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5233-96F9-4977-A57E-0974A931A5F1}" type="datetimeFigureOut">
              <a:rPr lang="nl-NL" smtClean="0"/>
              <a:pPr/>
              <a:t>30-4-2015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E684-C873-484C-9C82-A01FC7061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5233-96F9-4977-A57E-0974A931A5F1}" type="datetimeFigureOut">
              <a:rPr lang="nl-NL" smtClean="0"/>
              <a:pPr/>
              <a:t>30-4-2015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E684-C873-484C-9C82-A01FC7061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5233-96F9-4977-A57E-0974A931A5F1}" type="datetimeFigureOut">
              <a:rPr lang="nl-NL" smtClean="0"/>
              <a:pPr/>
              <a:t>30-4-2015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E684-C873-484C-9C82-A01FC7061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5233-96F9-4977-A57E-0974A931A5F1}" type="datetimeFigureOut">
              <a:rPr lang="nl-NL" smtClean="0"/>
              <a:pPr/>
              <a:t>30-4-2015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E684-C873-484C-9C82-A01FC7061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5233-96F9-4977-A57E-0974A931A5F1}" type="datetimeFigureOut">
              <a:rPr lang="nl-NL" smtClean="0"/>
              <a:pPr/>
              <a:t>30-4-2015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E684-C873-484C-9C82-A01FC7061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5233-96F9-4977-A57E-0974A931A5F1}" type="datetimeFigureOut">
              <a:rPr lang="nl-NL" smtClean="0"/>
              <a:pPr/>
              <a:t>30-4-2015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E684-C873-484C-9C82-A01FC7061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5233-96F9-4977-A57E-0974A931A5F1}" type="datetimeFigureOut">
              <a:rPr lang="nl-NL" smtClean="0"/>
              <a:pPr/>
              <a:t>30-4-2015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E684-C873-484C-9C82-A01FC7061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5233-96F9-4977-A57E-0974A931A5F1}" type="datetimeFigureOut">
              <a:rPr lang="nl-NL" smtClean="0"/>
              <a:pPr/>
              <a:t>30-4-2015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E684-C873-484C-9C82-A01FC7061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65233-96F9-4977-A57E-0974A931A5F1}" type="datetimeFigureOut">
              <a:rPr lang="nl-NL" smtClean="0"/>
              <a:pPr/>
              <a:t>30-4-2015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3E684-C873-484C-9C82-A01FC7061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ilvia\Documents\Wijkraad Smakterheide\wijkraadlogo.gif"/>
          <p:cNvPicPr>
            <a:picLocks noChangeAspect="1" noChangeArrowheads="1"/>
          </p:cNvPicPr>
          <p:nvPr/>
        </p:nvPicPr>
        <p:blipFill>
          <a:blip r:embed="rId3" cstate="print">
            <a:lum bright="55000"/>
          </a:blip>
          <a:srcRect l="4275"/>
          <a:stretch>
            <a:fillRect/>
          </a:stretch>
        </p:blipFill>
        <p:spPr bwMode="auto">
          <a:xfrm>
            <a:off x="0" y="720080"/>
            <a:ext cx="9144000" cy="5373216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7988424" cy="1470025"/>
          </a:xfrm>
        </p:spPr>
        <p:txBody>
          <a:bodyPr/>
          <a:lstStyle/>
          <a:p>
            <a:r>
              <a:rPr lang="nl-NL" b="1" dirty="0" smtClean="0"/>
              <a:t>Resultaten enquête</a:t>
            </a:r>
            <a:endParaRPr lang="nl-NL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7524328" y="61653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21-05-2015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nl-NL" dirty="0" smtClean="0"/>
              <a:t>3. Wat is uw mening over de verkeersveiligheid in uw wijk</a:t>
            </a:r>
            <a:br>
              <a:rPr lang="nl-NL" dirty="0" smtClean="0"/>
            </a:b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611560" y="2276872"/>
          <a:ext cx="7752183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3"/>
                <a:gridCol w="864096"/>
                <a:gridCol w="1271464"/>
              </a:tblGrid>
              <a:tr h="211048">
                <a:tc>
                  <a:txBody>
                    <a:bodyPr/>
                    <a:lstStyle/>
                    <a:p>
                      <a:r>
                        <a:rPr lang="nl-NL" dirty="0" smtClean="0"/>
                        <a:t>Reden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Aantal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Percentage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Wonen</a:t>
                      </a:r>
                      <a:r>
                        <a:rPr lang="nl-NL" sz="1600" baseline="0" dirty="0" smtClean="0"/>
                        <a:t> in een veilige wijk qua verkeer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31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55</a:t>
                      </a:r>
                      <a:r>
                        <a:rPr lang="nl-NL" sz="1600" baseline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Er wordt te hard gereden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14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25</a:t>
                      </a:r>
                      <a:r>
                        <a:rPr lang="nl-NL" sz="1600" baseline="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Slecht geparkeerde</a:t>
                      </a:r>
                      <a:r>
                        <a:rPr lang="nl-NL" sz="1600" baseline="0" dirty="0" smtClean="0"/>
                        <a:t> auto’s (st. Odastraat wordt genoemd)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5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9</a:t>
                      </a:r>
                      <a:r>
                        <a:rPr lang="nl-NL" sz="1600" baseline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Wijk is verkeersluw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3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5</a:t>
                      </a:r>
                      <a:r>
                        <a:rPr lang="nl-NL" sz="1600" baseline="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Vrachtverkeer</a:t>
                      </a:r>
                      <a:r>
                        <a:rPr lang="nl-NL" sz="1600" baseline="0" dirty="0" smtClean="0"/>
                        <a:t> zorgt voor te veel overlast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3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5</a:t>
                      </a:r>
                      <a:r>
                        <a:rPr lang="nl-NL" sz="1600" baseline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Totaal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56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100</a:t>
                      </a:r>
                      <a:r>
                        <a:rPr lang="nl-NL" b="1" baseline="0" dirty="0" smtClean="0"/>
                        <a:t>%</a:t>
                      </a:r>
                      <a:endParaRPr lang="nl-NL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55000"/>
          </a:blip>
          <a:srcRect/>
          <a:stretch>
            <a:fillRect/>
          </a:stretch>
        </p:blipFill>
        <p:spPr bwMode="auto">
          <a:xfrm>
            <a:off x="0" y="719138"/>
            <a:ext cx="9143999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3. Wat is uw mening over de verkeersveiligheid in uw wijk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sz="1600" dirty="0" smtClean="0"/>
              <a:t>Knelpunten: </a:t>
            </a:r>
          </a:p>
          <a:p>
            <a:pPr lvl="1"/>
            <a:r>
              <a:rPr lang="nl-NL" sz="1600" dirty="0" err="1" smtClean="0"/>
              <a:t>Noorderhof</a:t>
            </a:r>
            <a:r>
              <a:rPr lang="nl-NL" sz="1600" dirty="0" smtClean="0"/>
              <a:t> - zandbleek</a:t>
            </a:r>
          </a:p>
          <a:p>
            <a:pPr lvl="1"/>
            <a:r>
              <a:rPr lang="nl-NL" sz="1600" dirty="0" err="1" smtClean="0"/>
              <a:t>Seilierpad</a:t>
            </a:r>
            <a:r>
              <a:rPr lang="nl-NL" sz="1600" dirty="0" smtClean="0"/>
              <a:t> - dr. Kortmannweg</a:t>
            </a:r>
          </a:p>
          <a:p>
            <a:pPr lvl="1"/>
            <a:r>
              <a:rPr lang="nl-NL" sz="1600" dirty="0" smtClean="0"/>
              <a:t>Fietssluis ter hoogte van het wijkgebouw</a:t>
            </a:r>
          </a:p>
          <a:p>
            <a:pPr lvl="1"/>
            <a:r>
              <a:rPr lang="nl-NL" sz="1600" dirty="0" smtClean="0"/>
              <a:t>Kruispunt st. Odastraat – Noordenhof</a:t>
            </a:r>
          </a:p>
          <a:p>
            <a:pPr lvl="1"/>
            <a:r>
              <a:rPr lang="nl-NL" sz="1600" dirty="0" smtClean="0"/>
              <a:t>Kruispunt zandbleek – st. Odastraat – Nieuw eind</a:t>
            </a:r>
          </a:p>
          <a:p>
            <a:pPr lvl="1"/>
            <a:r>
              <a:rPr lang="nl-NL" sz="1600" dirty="0" smtClean="0"/>
              <a:t>Onoverzichtelijke kruising Willemsstraat – Maasheseweg – bosweg</a:t>
            </a:r>
          </a:p>
          <a:p>
            <a:pPr lvl="1"/>
            <a:r>
              <a:rPr lang="nl-NL" sz="1600" dirty="0" smtClean="0"/>
              <a:t>Dr. Kortmannweg – ambachtsstraat - Smakterweg</a:t>
            </a:r>
          </a:p>
          <a:p>
            <a:pPr lvl="0"/>
            <a:r>
              <a:rPr lang="nl-NL" sz="1600" dirty="0" smtClean="0"/>
              <a:t>Verbeteringen:</a:t>
            </a:r>
          </a:p>
          <a:p>
            <a:pPr lvl="1"/>
            <a:r>
              <a:rPr lang="nl-NL" sz="1600" dirty="0" smtClean="0"/>
              <a:t>Fietspad bij wijkgebouw 2-richtingen</a:t>
            </a:r>
          </a:p>
          <a:p>
            <a:pPr lvl="1"/>
            <a:r>
              <a:rPr lang="nl-NL" sz="1600" dirty="0" smtClean="0"/>
              <a:t>Bestaande hekjes verplaatsen achter het fietspad</a:t>
            </a:r>
          </a:p>
          <a:p>
            <a:pPr lvl="1"/>
            <a:r>
              <a:rPr lang="nl-NL" sz="1600" dirty="0" smtClean="0"/>
              <a:t>Drempels op de dr. Kortmannweg </a:t>
            </a:r>
            <a:r>
              <a:rPr lang="nl-NL" sz="1600" dirty="0" err="1" smtClean="0"/>
              <a:t>i.v.m</a:t>
            </a:r>
            <a:r>
              <a:rPr lang="nl-NL" sz="1600" dirty="0" smtClean="0"/>
              <a:t> te hard rijden</a:t>
            </a:r>
          </a:p>
          <a:p>
            <a:pPr lvl="1"/>
            <a:r>
              <a:rPr lang="nl-NL" sz="1600" dirty="0" smtClean="0"/>
              <a:t>Oversteek bij nieuwe Maasheseweg verbeteren voor fietsers/voetgangers</a:t>
            </a:r>
          </a:p>
          <a:p>
            <a:pPr lvl="1"/>
            <a:r>
              <a:rPr lang="nl-NL" sz="1600" dirty="0" smtClean="0"/>
              <a:t>Meerdere plaatsen in de wijk beter strooien</a:t>
            </a:r>
          </a:p>
          <a:p>
            <a:pPr lvl="1"/>
            <a:r>
              <a:rPr lang="nl-NL" sz="1600" dirty="0" smtClean="0"/>
              <a:t>Ontsluiting wijk via rotonde Raadhuisstraat – Noordsingel veranderen</a:t>
            </a:r>
          </a:p>
          <a:p>
            <a:endParaRPr lang="nl-N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nl-NL" dirty="0" smtClean="0"/>
              <a:t>4. Wat vindt u van de groenvoorziening in uw wijk?</a:t>
            </a:r>
            <a:br>
              <a:rPr lang="nl-NL" dirty="0" smtClean="0"/>
            </a:b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331640" y="2060848"/>
          <a:ext cx="676875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1"/>
                <a:gridCol w="864096"/>
                <a:gridCol w="1296143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Reden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Aantal 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Percentage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Groenvoorziening is goed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35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49</a:t>
                      </a:r>
                      <a:r>
                        <a:rPr lang="nl-NL" sz="1600" baseline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Jammer dat</a:t>
                      </a:r>
                      <a:r>
                        <a:rPr lang="nl-NL" sz="1600" baseline="0" dirty="0" smtClean="0"/>
                        <a:t> de bomen </a:t>
                      </a:r>
                      <a:r>
                        <a:rPr lang="nl-NL" sz="1600" baseline="0" dirty="0" err="1" smtClean="0"/>
                        <a:t>wegzijn</a:t>
                      </a:r>
                      <a:r>
                        <a:rPr lang="nl-NL" sz="1600" baseline="0" dirty="0" smtClean="0"/>
                        <a:t>; wijk is kaal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14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20</a:t>
                      </a:r>
                      <a:r>
                        <a:rPr lang="nl-NL" sz="1600" baseline="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Groen wordt</a:t>
                      </a:r>
                      <a:r>
                        <a:rPr lang="nl-NL" sz="1600" baseline="0" dirty="0" smtClean="0"/>
                        <a:t> goed onderhouden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8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11</a:t>
                      </a:r>
                      <a:r>
                        <a:rPr lang="nl-NL" sz="1600" baseline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Er mag meer groen bij-</a:t>
                      </a:r>
                      <a:r>
                        <a:rPr lang="nl-NL" sz="1600" baseline="0" dirty="0" smtClean="0"/>
                        <a:t> of terugkomen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7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9</a:t>
                      </a:r>
                      <a:r>
                        <a:rPr lang="nl-NL" sz="1600" baseline="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Veel last van hondenpoep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3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4</a:t>
                      </a:r>
                      <a:r>
                        <a:rPr lang="nl-NL" sz="1600" baseline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Groen</a:t>
                      </a:r>
                      <a:r>
                        <a:rPr lang="nl-NL" sz="1600" baseline="0" dirty="0" smtClean="0"/>
                        <a:t> mag </a:t>
                      </a:r>
                      <a:r>
                        <a:rPr lang="nl-NL" sz="1600" b="1" baseline="0" dirty="0" smtClean="0"/>
                        <a:t>beter </a:t>
                      </a:r>
                      <a:r>
                        <a:rPr lang="nl-NL" sz="1600" b="0" baseline="0" dirty="0" smtClean="0"/>
                        <a:t>worden bijgehouden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2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3</a:t>
                      </a:r>
                      <a:r>
                        <a:rPr lang="nl-NL" sz="1600" baseline="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Blij</a:t>
                      </a:r>
                      <a:r>
                        <a:rPr lang="nl-NL" sz="1600" baseline="0" dirty="0" smtClean="0"/>
                        <a:t> dat de bomen weg zijn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2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3</a:t>
                      </a:r>
                      <a:r>
                        <a:rPr lang="nl-NL" sz="1600" baseline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Totaal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71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100</a:t>
                      </a:r>
                      <a:r>
                        <a:rPr lang="nl-NL" b="1" baseline="0" dirty="0" smtClean="0"/>
                        <a:t>%</a:t>
                      </a:r>
                      <a:endParaRPr lang="nl-NL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55000"/>
          </a:blip>
          <a:srcRect/>
          <a:stretch>
            <a:fillRect/>
          </a:stretch>
        </p:blipFill>
        <p:spPr bwMode="auto">
          <a:xfrm>
            <a:off x="0" y="719138"/>
            <a:ext cx="9143999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Knelpunten en tevredenheden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l">
              <a:buAutoNum type="arabicPeriod"/>
            </a:pPr>
            <a:r>
              <a:rPr lang="nl-NL" dirty="0" smtClean="0">
                <a:solidFill>
                  <a:schemeClr val="tx1"/>
                </a:solidFill>
              </a:rPr>
              <a:t>Waar bent u tevreden over binnen uw wijk?</a:t>
            </a:r>
          </a:p>
          <a:p>
            <a:pPr marL="514350" indent="-514350" algn="l">
              <a:buAutoNum type="arabicPeriod"/>
            </a:pPr>
            <a:r>
              <a:rPr lang="nl-NL" dirty="0" smtClean="0">
                <a:solidFill>
                  <a:schemeClr val="tx1"/>
                </a:solidFill>
              </a:rPr>
              <a:t>Zijn er dingen die u graag anders zou willen zien in uw wijk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nl-NL" dirty="0" smtClean="0"/>
              <a:t>1. Waar bent u tevreden over binnen uw wijk?</a:t>
            </a:r>
            <a:br>
              <a:rPr lang="nl-NL" dirty="0" smtClean="0"/>
            </a:b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539552" y="2276872"/>
          <a:ext cx="813690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4656"/>
                <a:gridCol w="936104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Reden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Aantal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Percentage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Het is rustig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21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41</a:t>
                      </a:r>
                      <a:r>
                        <a:rPr lang="nl-NL" sz="1600" baseline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Fijne</a:t>
                      </a:r>
                      <a:r>
                        <a:rPr lang="nl-NL" sz="1600" baseline="0" dirty="0" smtClean="0"/>
                        <a:t> buurt met leuke buurtbewoners en sociale controle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12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24</a:t>
                      </a:r>
                      <a:r>
                        <a:rPr lang="nl-NL" sz="1600" baseline="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Het bestaan van</a:t>
                      </a:r>
                      <a:r>
                        <a:rPr lang="nl-NL" sz="1600" baseline="0" dirty="0" smtClean="0"/>
                        <a:t> vereniging/goed wijkactiviteiten is fijn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7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14</a:t>
                      </a:r>
                      <a:r>
                        <a:rPr lang="nl-NL" sz="1600" baseline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Dichtbij het centrum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6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12</a:t>
                      </a:r>
                      <a:r>
                        <a:rPr lang="nl-NL" sz="1600" baseline="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Het</a:t>
                      </a:r>
                      <a:r>
                        <a:rPr lang="nl-NL" sz="1600" baseline="0" dirty="0" smtClean="0"/>
                        <a:t> is verkeersluw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5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10</a:t>
                      </a:r>
                      <a:r>
                        <a:rPr lang="nl-NL" sz="1600" baseline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Totaal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51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100</a:t>
                      </a:r>
                      <a:r>
                        <a:rPr lang="nl-NL" b="1" baseline="0" dirty="0" smtClean="0"/>
                        <a:t>%</a:t>
                      </a:r>
                      <a:endParaRPr lang="nl-NL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nl-NL" sz="3200" dirty="0" smtClean="0"/>
              <a:t>2. Zijn er dingen die u graag anders zou willen zien binnen uw wijk?</a:t>
            </a:r>
            <a:br>
              <a:rPr lang="nl-NL" sz="3200" dirty="0" smtClean="0"/>
            </a:br>
            <a:endParaRPr lang="nl-NL" sz="3200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835696" y="929640"/>
          <a:ext cx="6096000" cy="592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4104"/>
                <a:gridCol w="864096"/>
                <a:gridCol w="12478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Reden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Aantal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Percentage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Ja 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28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52</a:t>
                      </a:r>
                      <a:r>
                        <a:rPr lang="nl-NL" sz="1800" b="1" dirty="0" smtClean="0"/>
                        <a:t>%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Minder hondenpoep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5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9</a:t>
                      </a:r>
                      <a:r>
                        <a:rPr lang="nl-NL" sz="1600" b="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Meer onderlinge</a:t>
                      </a:r>
                      <a:r>
                        <a:rPr lang="nl-NL" sz="1600" baseline="0" dirty="0" smtClean="0"/>
                        <a:t> betrokkenheid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5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9</a:t>
                      </a:r>
                      <a:r>
                        <a:rPr lang="nl-NL" sz="1600" b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Meer</a:t>
                      </a:r>
                      <a:r>
                        <a:rPr lang="nl-NL" sz="1600" baseline="0" dirty="0" smtClean="0"/>
                        <a:t> parkeerplaatsen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4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7</a:t>
                      </a:r>
                      <a:r>
                        <a:rPr lang="nl-NL" sz="1600" b="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Lantaarnpalen</a:t>
                      </a:r>
                      <a:r>
                        <a:rPr lang="nl-NL" sz="1600" baseline="0" dirty="0" smtClean="0"/>
                        <a:t> eerder aan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3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6</a:t>
                      </a:r>
                      <a:r>
                        <a:rPr lang="nl-NL" sz="1600" b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Betere uitstraling</a:t>
                      </a:r>
                      <a:r>
                        <a:rPr lang="nl-NL" sz="1600" baseline="0" dirty="0" smtClean="0"/>
                        <a:t> (industrieel)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3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6</a:t>
                      </a:r>
                      <a:r>
                        <a:rPr lang="nl-NL" sz="1600" b="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Opknappen en behoud</a:t>
                      </a:r>
                      <a:r>
                        <a:rPr lang="nl-NL" sz="1600" baseline="0" dirty="0" smtClean="0"/>
                        <a:t> st. Anna terrein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2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b="0" dirty="0" smtClean="0"/>
                        <a:t>4%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Meer speelvoorzieningen kleine kinderen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2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4</a:t>
                      </a:r>
                      <a:r>
                        <a:rPr lang="nl-NL" sz="1600" b="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Minder zwerfafval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2</a:t>
                      </a:r>
                      <a:r>
                        <a:rPr lang="nl-NL" sz="1600" b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Controle snelheid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0" dirty="0" smtClean="0"/>
                        <a:t>2%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Vrachtverkeer weren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b="0" dirty="0" smtClean="0"/>
                        <a:t>2%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Meer leven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0" dirty="0" smtClean="0"/>
                        <a:t>2%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Nee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26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48</a:t>
                      </a:r>
                      <a:r>
                        <a:rPr lang="nl-NL" sz="1800" b="1" dirty="0" smtClean="0"/>
                        <a:t>%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Voldoende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26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48</a:t>
                      </a:r>
                      <a:r>
                        <a:rPr lang="nl-NL" sz="1600" b="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1980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Totaal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54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100</a:t>
                      </a:r>
                      <a:r>
                        <a:rPr lang="nl-NL" sz="1800" b="1" dirty="0" smtClean="0"/>
                        <a:t>%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55000"/>
          </a:blip>
          <a:srcRect/>
          <a:stretch>
            <a:fillRect/>
          </a:stretch>
        </p:blipFill>
        <p:spPr bwMode="auto">
          <a:xfrm>
            <a:off x="0" y="719138"/>
            <a:ext cx="9143999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Veiligheid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1. Voelt u zich veilig binnen uw wijk?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nl-NL" dirty="0" smtClean="0"/>
              <a:t>1. Voelt u zich veilig binnen uw wijk?</a:t>
            </a:r>
            <a:br>
              <a:rPr lang="nl-NL" dirty="0" smtClean="0"/>
            </a:b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547664" y="1268760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936104"/>
                <a:gridCol w="1271464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Reden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Aantal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Percentage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Ja 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28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88</a:t>
                      </a:r>
                      <a:r>
                        <a:rPr lang="nl-NL" sz="1800" b="1" dirty="0" smtClean="0"/>
                        <a:t>%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Goede</a:t>
                      </a:r>
                      <a:r>
                        <a:rPr lang="nl-NL" sz="1600" baseline="0" dirty="0" smtClean="0"/>
                        <a:t> sociale controle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17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53</a:t>
                      </a:r>
                      <a:r>
                        <a:rPr lang="nl-NL" sz="1600" b="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Er gebeurt</a:t>
                      </a:r>
                      <a:r>
                        <a:rPr lang="nl-NL" sz="1600" baseline="0" dirty="0" smtClean="0"/>
                        <a:t> niet zo veel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4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12</a:t>
                      </a:r>
                      <a:r>
                        <a:rPr lang="nl-NL" sz="1600" b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Voldoende</a:t>
                      </a:r>
                      <a:r>
                        <a:rPr lang="nl-NL" sz="1600" baseline="0" dirty="0" smtClean="0"/>
                        <a:t> verlichting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4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12</a:t>
                      </a:r>
                      <a:r>
                        <a:rPr lang="nl-NL" sz="1600" b="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Rustig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3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9</a:t>
                      </a:r>
                      <a:r>
                        <a:rPr lang="nl-NL" sz="1600" b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Nee 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3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9</a:t>
                      </a:r>
                      <a:r>
                        <a:rPr lang="nl-NL" sz="1800" b="1" dirty="0" smtClean="0"/>
                        <a:t>%</a:t>
                      </a:r>
                      <a:endParaRPr lang="nl-NL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Te rustig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3</a:t>
                      </a:r>
                      <a:r>
                        <a:rPr lang="nl-NL" sz="1600" b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Last van buurman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3</a:t>
                      </a:r>
                      <a:r>
                        <a:rPr lang="nl-NL" sz="1600" b="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I.v.m. bedrijven en gevaarlijke</a:t>
                      </a:r>
                      <a:r>
                        <a:rPr lang="nl-NL" sz="1600" baseline="0" dirty="0" smtClean="0"/>
                        <a:t> </a:t>
                      </a:r>
                      <a:r>
                        <a:rPr lang="nl-NL" sz="1600" dirty="0" smtClean="0"/>
                        <a:t>stoffen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3</a:t>
                      </a:r>
                      <a:r>
                        <a:rPr lang="nl-NL" sz="1600" b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Ja/nee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1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3</a:t>
                      </a:r>
                      <a:r>
                        <a:rPr lang="nl-NL" sz="1800" b="1" dirty="0" smtClean="0"/>
                        <a:t>%</a:t>
                      </a:r>
                      <a:endParaRPr lang="nl-NL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Eenzijdige</a:t>
                      </a:r>
                      <a:r>
                        <a:rPr lang="nl-NL" sz="1600" baseline="0" dirty="0" smtClean="0"/>
                        <a:t> bebouwing dr. Kortmannweg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3</a:t>
                      </a:r>
                      <a:r>
                        <a:rPr lang="nl-NL" sz="1600" b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Totaal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32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100</a:t>
                      </a:r>
                      <a:r>
                        <a:rPr lang="nl-NL" sz="1800" b="1" dirty="0" smtClean="0"/>
                        <a:t>%</a:t>
                      </a:r>
                      <a:endParaRPr lang="nl-NL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55000"/>
          </a:blip>
          <a:srcRect/>
          <a:stretch>
            <a:fillRect/>
          </a:stretch>
        </p:blipFill>
        <p:spPr bwMode="auto">
          <a:xfrm>
            <a:off x="1" y="836712"/>
            <a:ext cx="9143999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Overige opmerkingen: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1600" dirty="0" smtClean="0"/>
              <a:t>5 personen vinden de enquête/wijkraad prettig</a:t>
            </a:r>
          </a:p>
          <a:p>
            <a:pPr lvl="0"/>
            <a:r>
              <a:rPr lang="nl-NL" sz="1600" dirty="0" smtClean="0"/>
              <a:t>2 </a:t>
            </a:r>
            <a:r>
              <a:rPr lang="nl-NL" sz="1600" dirty="0"/>
              <a:t>personen willen graag geïnformeerd worden over de wijk</a:t>
            </a:r>
          </a:p>
          <a:p>
            <a:pPr lvl="1"/>
            <a:r>
              <a:rPr lang="nl-NL" sz="1600" dirty="0"/>
              <a:t>Facebookpagina</a:t>
            </a:r>
          </a:p>
          <a:p>
            <a:pPr lvl="1"/>
            <a:r>
              <a:rPr lang="nl-NL" sz="1600" dirty="0"/>
              <a:t>Wijkboekje</a:t>
            </a:r>
          </a:p>
          <a:p>
            <a:r>
              <a:rPr lang="nl-NL" sz="1600" dirty="0" smtClean="0"/>
              <a:t>Graag iets doen aan de hondenpoep</a:t>
            </a:r>
          </a:p>
          <a:p>
            <a:pPr lvl="0"/>
            <a:r>
              <a:rPr lang="nl-NL" sz="1600" dirty="0" smtClean="0"/>
              <a:t>Realiseren stemlocatie wijkgebouw</a:t>
            </a:r>
          </a:p>
          <a:p>
            <a:pPr lvl="0"/>
            <a:r>
              <a:rPr lang="nl-NL" sz="1600" dirty="0" smtClean="0"/>
              <a:t>Planten </a:t>
            </a:r>
            <a:r>
              <a:rPr lang="nl-NL" sz="1600" dirty="0"/>
              <a:t>heg tegen kale zijde wijkgebouw</a:t>
            </a:r>
          </a:p>
          <a:p>
            <a:pPr lvl="0"/>
            <a:r>
              <a:rPr lang="nl-NL" sz="1600" dirty="0"/>
              <a:t>In het zonnetje zetten vrijwilligers wijkgebouw</a:t>
            </a:r>
          </a:p>
          <a:p>
            <a:pPr lvl="0"/>
            <a:r>
              <a:rPr lang="nl-NL" sz="1600" dirty="0"/>
              <a:t>Vast rijden vrachtwagens door wegafsluiting op dr. Kortmannweg. Graag paaltjes verplaatsen</a:t>
            </a:r>
          </a:p>
          <a:p>
            <a:pPr lvl="0"/>
            <a:r>
              <a:rPr lang="nl-NL" sz="1600" dirty="0"/>
              <a:t>Overzicht van bedrijven in de wijk met gevaarlijke </a:t>
            </a:r>
            <a:r>
              <a:rPr lang="nl-NL" sz="1600" dirty="0" smtClean="0"/>
              <a:t>stoffen</a:t>
            </a:r>
            <a:endParaRPr lang="nl-N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lum bright="55000"/>
          </a:blip>
          <a:srcRect/>
          <a:stretch>
            <a:fillRect/>
          </a:stretch>
        </p:blipFill>
        <p:spPr bwMode="auto">
          <a:xfrm>
            <a:off x="1" y="836712"/>
            <a:ext cx="9143999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8229600" cy="1143000"/>
          </a:xfrm>
        </p:spPr>
        <p:txBody>
          <a:bodyPr/>
          <a:lstStyle/>
          <a:p>
            <a:r>
              <a:rPr lang="nl-NL" dirty="0" smtClean="0"/>
              <a:t>Einde presentatie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55000"/>
          </a:blip>
          <a:srcRect/>
          <a:stretch>
            <a:fillRect/>
          </a:stretch>
        </p:blipFill>
        <p:spPr bwMode="auto">
          <a:xfrm>
            <a:off x="0" y="719138"/>
            <a:ext cx="9143999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Inleiding door de voorzitter</a:t>
            </a:r>
          </a:p>
          <a:p>
            <a:pPr>
              <a:buNone/>
            </a:pPr>
            <a:r>
              <a:rPr lang="nl-NL" dirty="0" smtClean="0"/>
              <a:t> (1/6 enquêtes retour)</a:t>
            </a:r>
          </a:p>
          <a:p>
            <a:r>
              <a:rPr lang="nl-NL" dirty="0" smtClean="0"/>
              <a:t>Bespreken van de enquête</a:t>
            </a:r>
          </a:p>
          <a:p>
            <a:r>
              <a:rPr lang="nl-NL" dirty="0" smtClean="0"/>
              <a:t>Volgorde van belang bepalen door u?</a:t>
            </a:r>
            <a:br>
              <a:rPr lang="nl-NL" dirty="0" smtClean="0"/>
            </a:br>
            <a:r>
              <a:rPr lang="nl-NL" dirty="0" smtClean="0"/>
              <a:t>(PB: alleen als er participatie vanuit de wijk 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55000"/>
          </a:blip>
          <a:srcRect/>
          <a:stretch>
            <a:fillRect/>
          </a:stretch>
        </p:blipFill>
        <p:spPr bwMode="auto">
          <a:xfrm>
            <a:off x="1" y="836712"/>
            <a:ext cx="9143999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Volgorde van belang bepalen door u?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Stickers plakken</a:t>
            </a:r>
          </a:p>
          <a:p>
            <a:r>
              <a:rPr lang="nl-NL" dirty="0" smtClean="0"/>
              <a:t>Bent u bereid te helpen?</a:t>
            </a:r>
          </a:p>
          <a:p>
            <a:endParaRPr lang="nl-NL" dirty="0" smtClean="0"/>
          </a:p>
          <a:p>
            <a:r>
              <a:rPr lang="nl-NL" dirty="0" smtClean="0"/>
              <a:t>Overige punten blijven onder onze aandacht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55000"/>
          </a:blip>
          <a:srcRect/>
          <a:stretch>
            <a:fillRect/>
          </a:stretch>
        </p:blipFill>
        <p:spPr bwMode="auto">
          <a:xfrm>
            <a:off x="1" y="836712"/>
            <a:ext cx="9143999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te vullen </a:t>
            </a:r>
            <a:r>
              <a:rPr lang="nl-NL" smtClean="0"/>
              <a:t>tijdens overleg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55000"/>
          </a:blip>
          <a:srcRect/>
          <a:stretch>
            <a:fillRect/>
          </a:stretch>
        </p:blipFill>
        <p:spPr bwMode="auto">
          <a:xfrm>
            <a:off x="0" y="719138"/>
            <a:ext cx="9143999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nl-NL" dirty="0" smtClean="0"/>
              <a:t>Algemeen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6400800" cy="1752600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nl-NL" dirty="0" smtClean="0">
                <a:solidFill>
                  <a:schemeClr val="tx1"/>
                </a:solidFill>
              </a:rPr>
              <a:t>Hoe is uw huishouden samengesteld?</a:t>
            </a:r>
          </a:p>
          <a:p>
            <a:pPr marL="514350" indent="-514350" algn="l">
              <a:buAutoNum type="arabicPeriod"/>
            </a:pPr>
            <a:r>
              <a:rPr lang="nl-NL" dirty="0" smtClean="0">
                <a:solidFill>
                  <a:schemeClr val="tx1"/>
                </a:solidFill>
              </a:rPr>
              <a:t>Als u kinderen heeft welke leeftijd(en) hebben ze?</a:t>
            </a:r>
          </a:p>
          <a:p>
            <a:pPr marL="514350" indent="-514350" algn="l">
              <a:buAutoNum type="arabicPeriod"/>
            </a:pPr>
            <a:r>
              <a:rPr lang="nl-NL" dirty="0" smtClean="0">
                <a:solidFill>
                  <a:schemeClr val="tx1"/>
                </a:solidFill>
              </a:rPr>
              <a:t>Waarom bent u in deze wijk gaan wonen?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nl-NL" dirty="0" smtClean="0"/>
              <a:t>1. Hoe is uw huishouden samengesteld?</a:t>
            </a:r>
            <a:br>
              <a:rPr lang="nl-NL" dirty="0" smtClean="0"/>
            </a:b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683568" y="2132856"/>
          <a:ext cx="777686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8760"/>
                <a:gridCol w="1021960"/>
                <a:gridCol w="1296143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latin typeface="Calibri"/>
                          <a:ea typeface="Calibri"/>
                          <a:cs typeface="Arial"/>
                        </a:rPr>
                        <a:t>Samengesteld</a:t>
                      </a:r>
                    </a:p>
                  </a:txBody>
                  <a:tcPr marL="68580" marR="68580" marT="0" marB="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latin typeface="Calibri"/>
                          <a:ea typeface="Calibri"/>
                          <a:cs typeface="Arial"/>
                        </a:rPr>
                        <a:t>Aantal</a:t>
                      </a:r>
                      <a:endParaRPr lang="nl-NL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800" b="1" dirty="0" smtClean="0"/>
                        <a:t>Percentage</a:t>
                      </a:r>
                      <a:endParaRPr lang="nl-NL" sz="1800" b="1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Samenwonend</a:t>
                      </a:r>
                      <a:endParaRPr lang="nl-NL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Calibri"/>
                          <a:ea typeface="Calibri"/>
                          <a:cs typeface="Arial"/>
                        </a:rPr>
                        <a:t>22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43</a:t>
                      </a:r>
                      <a:r>
                        <a:rPr lang="nl-NL" sz="160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Samenwonend met inwonende kinderen</a:t>
                      </a:r>
                      <a:endParaRPr lang="nl-NL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24</a:t>
                      </a:r>
                      <a:r>
                        <a:rPr lang="nl-NL" sz="160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samenwonend met deels inwonende </a:t>
                      </a:r>
                      <a:r>
                        <a:rPr lang="nl-NL" sz="16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kinderen</a:t>
                      </a:r>
                      <a:endParaRPr lang="nl-NL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18</a:t>
                      </a:r>
                      <a:r>
                        <a:rPr lang="nl-NL" sz="160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Alleenstaand/alleenwonend</a:t>
                      </a:r>
                      <a:endParaRPr lang="nl-NL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16</a:t>
                      </a:r>
                      <a:r>
                        <a:rPr lang="nl-NL" sz="160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Alleenstaand/alleenwonend met inwonende kinderen</a:t>
                      </a:r>
                      <a:endParaRPr lang="nl-NL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0</a:t>
                      </a:r>
                      <a:r>
                        <a:rPr lang="nl-NL" sz="160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Alleenstaand/alleenwonend met deels inwonende </a:t>
                      </a:r>
                      <a:r>
                        <a:rPr lang="nl-NL" sz="16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kinderen</a:t>
                      </a:r>
                      <a:endParaRPr lang="nl-NL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0</a:t>
                      </a:r>
                      <a:r>
                        <a:rPr lang="nl-NL" sz="160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latin typeface="Calibri"/>
                          <a:ea typeface="Calibri"/>
                          <a:cs typeface="Arial"/>
                        </a:rPr>
                        <a:t>Totaal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latin typeface="Calibri"/>
                          <a:ea typeface="Calibri"/>
                          <a:cs typeface="Arial"/>
                        </a:rPr>
                        <a:t>51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800" b="1" dirty="0" smtClean="0"/>
                        <a:t>100%</a:t>
                      </a:r>
                      <a:endParaRPr lang="nl-NL" sz="18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nl-NL" dirty="0" smtClean="0"/>
              <a:t>2. Als </a:t>
            </a:r>
            <a:r>
              <a:rPr lang="nl-NL" dirty="0"/>
              <a:t>u kinderen heeft welke leeftijd(en) hebben ze?</a:t>
            </a:r>
            <a:br>
              <a:rPr lang="nl-NL" dirty="0"/>
            </a:br>
            <a:endParaRPr lang="nl-NL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2339752" y="1772816"/>
          <a:ext cx="403244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224136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latin typeface="Calibri"/>
                          <a:ea typeface="Calibri"/>
                          <a:cs typeface="Arial"/>
                        </a:rPr>
                        <a:t>Leeftijd</a:t>
                      </a:r>
                    </a:p>
                  </a:txBody>
                  <a:tcPr marL="68580" marR="68580" marT="0" marB="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latin typeface="Calibri"/>
                          <a:ea typeface="Calibri"/>
                          <a:cs typeface="Arial"/>
                        </a:rPr>
                        <a:t>Totaal</a:t>
                      </a:r>
                    </a:p>
                  </a:txBody>
                  <a:tcPr marL="68580" marR="68580" marT="0" marB="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/>
                        <a:t>Percentages</a:t>
                      </a:r>
                      <a:endParaRPr lang="nl-NL" sz="18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1-5</a:t>
                      </a:r>
                      <a:endParaRPr lang="nl-NL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/>
                        <a:t>8</a:t>
                      </a:r>
                      <a:r>
                        <a:rPr lang="nl-NL" sz="160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6-10</a:t>
                      </a:r>
                      <a:endParaRPr lang="nl-NL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/>
                        <a:t>2</a:t>
                      </a:r>
                      <a:r>
                        <a:rPr lang="nl-NL" sz="160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11-15</a:t>
                      </a:r>
                      <a:endParaRPr lang="nl-NL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/>
                        <a:t>18</a:t>
                      </a:r>
                      <a:r>
                        <a:rPr lang="nl-NL" sz="160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16-20</a:t>
                      </a:r>
                      <a:endParaRPr lang="nl-NL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/>
                        <a:t>18</a:t>
                      </a:r>
                      <a:r>
                        <a:rPr lang="nl-NL" sz="160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21-25</a:t>
                      </a:r>
                      <a:endParaRPr lang="nl-NL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Calibri"/>
                          <a:ea typeface="Calibri"/>
                          <a:cs typeface="Arial"/>
                        </a:rPr>
                        <a:t>21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/>
                        <a:t>32</a:t>
                      </a:r>
                      <a:r>
                        <a:rPr lang="nl-NL" sz="160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26-30</a:t>
                      </a:r>
                      <a:endParaRPr lang="nl-NL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/>
                        <a:t>5</a:t>
                      </a:r>
                      <a:r>
                        <a:rPr lang="nl-NL" sz="160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31-35</a:t>
                      </a:r>
                      <a:endParaRPr lang="nl-NL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/>
                        <a:t>6</a:t>
                      </a:r>
                      <a:r>
                        <a:rPr lang="nl-NL" sz="160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36-40</a:t>
                      </a:r>
                      <a:endParaRPr lang="nl-NL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/>
                        <a:t>11</a:t>
                      </a:r>
                      <a:r>
                        <a:rPr lang="nl-NL" sz="1600" dirty="0" smtClean="0"/>
                        <a:t>%</a:t>
                      </a:r>
                      <a:endParaRPr lang="nl-NL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>
                          <a:latin typeface="Calibri"/>
                          <a:ea typeface="Calibri"/>
                          <a:cs typeface="Arial"/>
                        </a:rPr>
                        <a:t>Totaal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latin typeface="Calibri"/>
                          <a:ea typeface="Calibri"/>
                          <a:cs typeface="Arial"/>
                        </a:rPr>
                        <a:t>65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="1" dirty="0" smtClean="0"/>
                        <a:t>100</a:t>
                      </a:r>
                      <a:r>
                        <a:rPr lang="nl-NL" sz="1800" b="1" dirty="0" smtClean="0"/>
                        <a:t>%</a:t>
                      </a:r>
                      <a:endParaRPr lang="nl-NL" sz="18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nl-NL" dirty="0" smtClean="0"/>
              <a:t>3. Waarom bent u in deze wijk gaan wonen?</a:t>
            </a:r>
            <a:br>
              <a:rPr lang="nl-NL" dirty="0" smtClean="0"/>
            </a:br>
            <a:endParaRPr lang="nl-NL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827585" y="2636912"/>
          <a:ext cx="7632846" cy="1816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599"/>
                <a:gridCol w="936104"/>
                <a:gridCol w="1296143"/>
              </a:tblGrid>
              <a:tr h="167937">
                <a:tc>
                  <a:txBody>
                    <a:bodyPr/>
                    <a:lstStyle/>
                    <a:p>
                      <a:r>
                        <a:rPr lang="nl-NL" dirty="0" smtClean="0"/>
                        <a:t>Reden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Aantal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Percentage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167937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Vanwege het huis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27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71</a:t>
                      </a:r>
                      <a:r>
                        <a:rPr lang="nl-NL" sz="1600" baseline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414092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Een fijne,</a:t>
                      </a:r>
                      <a:r>
                        <a:rPr lang="nl-NL" sz="1600" baseline="0" dirty="0" smtClean="0"/>
                        <a:t> rustige </a:t>
                      </a:r>
                      <a:r>
                        <a:rPr lang="nl-NL" sz="1600" baseline="0" dirty="0" smtClean="0"/>
                        <a:t>buurt met een prettige ligging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3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8</a:t>
                      </a:r>
                      <a:r>
                        <a:rPr lang="nl-NL" sz="1600" baseline="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167937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Ouderlijk</a:t>
                      </a:r>
                      <a:r>
                        <a:rPr lang="nl-NL" sz="1600" baseline="0" dirty="0" smtClean="0"/>
                        <a:t> huis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8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21</a:t>
                      </a:r>
                      <a:r>
                        <a:rPr lang="nl-NL" sz="1600" baseline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167937">
                <a:tc>
                  <a:txBody>
                    <a:bodyPr/>
                    <a:lstStyle/>
                    <a:p>
                      <a:r>
                        <a:rPr lang="nl-NL" b="1" dirty="0" smtClean="0"/>
                        <a:t>Totaal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38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100</a:t>
                      </a:r>
                      <a:r>
                        <a:rPr lang="nl-NL" b="1" baseline="0" dirty="0" smtClean="0"/>
                        <a:t>%</a:t>
                      </a:r>
                      <a:endParaRPr lang="nl-NL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lum bright="55000"/>
          </a:blip>
          <a:srcRect/>
          <a:stretch>
            <a:fillRect/>
          </a:stretch>
        </p:blipFill>
        <p:spPr bwMode="auto">
          <a:xfrm>
            <a:off x="0" y="719138"/>
            <a:ext cx="9143999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Wat leeft er in de wijk?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l">
              <a:buAutoNum type="arabicPeriod"/>
            </a:pPr>
            <a:r>
              <a:rPr lang="nl-NL" dirty="0" smtClean="0">
                <a:solidFill>
                  <a:schemeClr val="tx1"/>
                </a:solidFill>
              </a:rPr>
              <a:t>Voelt u zich verbonden met uw wijk?</a:t>
            </a:r>
          </a:p>
          <a:p>
            <a:pPr marL="514350" indent="-514350" algn="l">
              <a:buAutoNum type="arabicPeriod"/>
            </a:pPr>
            <a:r>
              <a:rPr lang="nl-NL" dirty="0" smtClean="0">
                <a:solidFill>
                  <a:schemeClr val="tx1"/>
                </a:solidFill>
              </a:rPr>
              <a:t>Bent u op de hoogte wat er speelt in uw wijk?</a:t>
            </a:r>
          </a:p>
          <a:p>
            <a:pPr marL="514350" indent="-514350" algn="l">
              <a:buAutoNum type="arabicPeriod"/>
            </a:pPr>
            <a:r>
              <a:rPr lang="nl-NL" dirty="0" smtClean="0">
                <a:solidFill>
                  <a:schemeClr val="tx1"/>
                </a:solidFill>
              </a:rPr>
              <a:t>Wat is uw mening over de verkeersveiligheid in uw wijk</a:t>
            </a:r>
          </a:p>
          <a:p>
            <a:pPr marL="514350" indent="-514350" algn="l">
              <a:buAutoNum type="arabicPeriod"/>
            </a:pPr>
            <a:r>
              <a:rPr lang="nl-NL" dirty="0" smtClean="0">
                <a:solidFill>
                  <a:schemeClr val="tx1"/>
                </a:solidFill>
              </a:rPr>
              <a:t>Wat vindt u van de groenvoorziening in uw wijk?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nl-NL" dirty="0" smtClean="0"/>
              <a:t>1. Voelt u zich verbonden met uw wijk?</a:t>
            </a:r>
            <a:br>
              <a:rPr lang="nl-NL" dirty="0" smtClean="0"/>
            </a:br>
            <a:endParaRPr lang="nl-NL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251520" y="1397000"/>
          <a:ext cx="8436769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1187"/>
                <a:gridCol w="1195895"/>
                <a:gridCol w="1759687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Reden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Aantal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Percentage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Ja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37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84</a:t>
                      </a:r>
                      <a:r>
                        <a:rPr lang="nl-NL" b="1" dirty="0" smtClean="0"/>
                        <a:t>%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Prettig wonen</a:t>
                      </a:r>
                      <a:r>
                        <a:rPr lang="nl-NL" sz="1600" baseline="0" dirty="0" smtClean="0"/>
                        <a:t> (rustig en gemoedelijk)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14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32</a:t>
                      </a:r>
                      <a:r>
                        <a:rPr lang="nl-NL" sz="160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Van oudsher</a:t>
                      </a:r>
                      <a:r>
                        <a:rPr lang="nl-NL" sz="1600" baseline="0" dirty="0" smtClean="0"/>
                        <a:t> vertrouwde woonomgeving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9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20</a:t>
                      </a:r>
                      <a:r>
                        <a:rPr lang="nl-NL" sz="160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Gezellige</a:t>
                      </a:r>
                      <a:r>
                        <a:rPr lang="nl-NL" sz="1600" baseline="0" dirty="0" smtClean="0"/>
                        <a:t> buurt en tevreden over contact met buurtbewoners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8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18</a:t>
                      </a:r>
                      <a:r>
                        <a:rPr lang="nl-NL" sz="160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Lid vereniging binnen</a:t>
                      </a:r>
                      <a:r>
                        <a:rPr lang="nl-NL" sz="1600" baseline="0" dirty="0" smtClean="0"/>
                        <a:t> de wijk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4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9</a:t>
                      </a:r>
                      <a:r>
                        <a:rPr lang="nl-NL" sz="160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Veel activiteiten</a:t>
                      </a:r>
                      <a:r>
                        <a:rPr lang="nl-NL" sz="1600" baseline="0" dirty="0" smtClean="0"/>
                        <a:t> en een goed wijkcentrum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2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5</a:t>
                      </a:r>
                      <a:r>
                        <a:rPr lang="nl-NL" sz="160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 smtClean="0"/>
                        <a:t>Nee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6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14</a:t>
                      </a:r>
                      <a:r>
                        <a:rPr lang="nl-NL" b="1" dirty="0" smtClean="0"/>
                        <a:t>%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b="0" dirty="0" smtClean="0"/>
                        <a:t>Door</a:t>
                      </a:r>
                      <a:r>
                        <a:rPr lang="nl-NL" sz="1600" b="0" baseline="0" dirty="0" smtClean="0"/>
                        <a:t> tijdsgebrek</a:t>
                      </a:r>
                      <a:endParaRPr lang="nl-N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3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7</a:t>
                      </a:r>
                      <a:r>
                        <a:rPr lang="nl-NL" sz="160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Wel met straat,</a:t>
                      </a:r>
                      <a:r>
                        <a:rPr lang="nl-NL" sz="1600" baseline="0" dirty="0" smtClean="0"/>
                        <a:t> niet met wijk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2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5%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Geen behoefte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2</a:t>
                      </a:r>
                      <a:r>
                        <a:rPr lang="nl-NL" sz="160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478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 smtClean="0"/>
                        <a:t>Ja/Nee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1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2%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b="0" dirty="0" smtClean="0"/>
                        <a:t>Wel</a:t>
                      </a:r>
                      <a:r>
                        <a:rPr lang="nl-NL" sz="1600" b="0" baseline="0" dirty="0" smtClean="0"/>
                        <a:t>  met buurt, niet met wijk</a:t>
                      </a:r>
                      <a:endParaRPr lang="nl-N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2</a:t>
                      </a:r>
                      <a:r>
                        <a:rPr lang="nl-NL" sz="160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Totaal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44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100</a:t>
                      </a:r>
                      <a:r>
                        <a:rPr lang="nl-NL" b="1" dirty="0" smtClean="0"/>
                        <a:t>%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nl-NL" sz="3600" dirty="0" smtClean="0"/>
              <a:t>2. Bent u op de hoogte wat er speelt in uw wijk?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043608" y="924560"/>
          <a:ext cx="6984775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2846"/>
                <a:gridCol w="1072584"/>
                <a:gridCol w="1539345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Reden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Aantal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Percentage</a:t>
                      </a:r>
                      <a:endParaRPr lang="nl-NL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Ja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60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90</a:t>
                      </a:r>
                      <a:r>
                        <a:rPr lang="nl-NL" b="1" dirty="0" smtClean="0"/>
                        <a:t>%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Contacten</a:t>
                      </a:r>
                      <a:r>
                        <a:rPr lang="nl-NL" sz="1600" baseline="0" dirty="0" smtClean="0"/>
                        <a:t> in de wijk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18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0" dirty="0" smtClean="0"/>
                        <a:t>28%</a:t>
                      </a:r>
                      <a:endParaRPr lang="nl-NL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Peel en Maas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13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/>
                        <a:t>20</a:t>
                      </a:r>
                      <a:r>
                        <a:rPr lang="nl-NL" sz="1600" b="0" dirty="0" smtClean="0"/>
                        <a:t>%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Informatie via brievenbus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9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/>
                        <a:t>13</a:t>
                      </a:r>
                      <a:r>
                        <a:rPr lang="nl-NL" sz="1600" b="0" dirty="0" smtClean="0"/>
                        <a:t>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Wijkraad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7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10</a:t>
                      </a:r>
                      <a:r>
                        <a:rPr lang="nl-NL" sz="1600" b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Wijkgebouw/vereniging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5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7</a:t>
                      </a:r>
                      <a:r>
                        <a:rPr lang="nl-NL" sz="1600" b="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Website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3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4</a:t>
                      </a:r>
                      <a:r>
                        <a:rPr lang="nl-NL" sz="1600" b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Omroep Venray</a:t>
                      </a:r>
                      <a:r>
                        <a:rPr lang="nl-NL" sz="1600" baseline="0" dirty="0" smtClean="0"/>
                        <a:t> en kabelkrant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3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0" dirty="0" smtClean="0"/>
                        <a:t>4%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Gemeente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2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3</a:t>
                      </a:r>
                      <a:r>
                        <a:rPr lang="nl-NL" sz="1600" b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Nee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7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11%</a:t>
                      </a:r>
                      <a:endParaRPr lang="nl-NL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Flyer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3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4</a:t>
                      </a:r>
                      <a:r>
                        <a:rPr lang="nl-NL" sz="1600" b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Peel</a:t>
                      </a:r>
                      <a:r>
                        <a:rPr lang="nl-NL" sz="1600" baseline="0" dirty="0" smtClean="0"/>
                        <a:t> en Maas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2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3</a:t>
                      </a:r>
                      <a:r>
                        <a:rPr lang="nl-NL" sz="1600" b="0" dirty="0" smtClean="0"/>
                        <a:t>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Buurt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2</a:t>
                      </a:r>
                      <a:r>
                        <a:rPr lang="nl-NL" sz="1600" b="0" dirty="0" smtClean="0"/>
                        <a:t>%</a:t>
                      </a:r>
                      <a:endParaRPr lang="nl-NL" sz="16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Niet op de hoogte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1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0" dirty="0" smtClean="0"/>
                        <a:t>2%</a:t>
                      </a:r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Totaal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67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100</a:t>
                      </a:r>
                      <a:r>
                        <a:rPr lang="nl-NL" b="1" dirty="0" smtClean="0"/>
                        <a:t>%</a:t>
                      </a:r>
                      <a:endParaRPr lang="nl-NL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1051</Words>
  <Application>Microsoft Office PowerPoint</Application>
  <PresentationFormat>Diavoorstelling (4:3)</PresentationFormat>
  <Paragraphs>382</Paragraphs>
  <Slides>21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Office-thema</vt:lpstr>
      <vt:lpstr>Resultaten enquête</vt:lpstr>
      <vt:lpstr>Agenda</vt:lpstr>
      <vt:lpstr>Algemeen</vt:lpstr>
      <vt:lpstr>1. Hoe is uw huishouden samengesteld? </vt:lpstr>
      <vt:lpstr>2. Als u kinderen heeft welke leeftijd(en) hebben ze? </vt:lpstr>
      <vt:lpstr>3. Waarom bent u in deze wijk gaan wonen? </vt:lpstr>
      <vt:lpstr>Wat leeft er in de wijk?</vt:lpstr>
      <vt:lpstr>1. Voelt u zich verbonden met uw wijk? </vt:lpstr>
      <vt:lpstr>2. Bent u op de hoogte wat er speelt in uw wijk? </vt:lpstr>
      <vt:lpstr>3. Wat is uw mening over de verkeersveiligheid in uw wijk </vt:lpstr>
      <vt:lpstr>3. Wat is uw mening over de verkeersveiligheid in uw wijk </vt:lpstr>
      <vt:lpstr>4. Wat vindt u van de groenvoorziening in uw wijk? </vt:lpstr>
      <vt:lpstr>Knelpunten en tevredenheden</vt:lpstr>
      <vt:lpstr>1. Waar bent u tevreden over binnen uw wijk? </vt:lpstr>
      <vt:lpstr>2. Zijn er dingen die u graag anders zou willen zien binnen uw wijk? </vt:lpstr>
      <vt:lpstr>Veiligheid</vt:lpstr>
      <vt:lpstr>1. Voelt u zich veilig binnen uw wijk? </vt:lpstr>
      <vt:lpstr>Overige opmerkingen: </vt:lpstr>
      <vt:lpstr>Einde presentatie</vt:lpstr>
      <vt:lpstr>Volgorde van belang bepalen door u?</vt:lpstr>
      <vt:lpstr>Conclusie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Sylvia</dc:creator>
  <cp:lastModifiedBy>Sylvia</cp:lastModifiedBy>
  <cp:revision>42</cp:revision>
  <dcterms:created xsi:type="dcterms:W3CDTF">2015-04-08T17:33:22Z</dcterms:created>
  <dcterms:modified xsi:type="dcterms:W3CDTF">2015-04-30T19:15:54Z</dcterms:modified>
</cp:coreProperties>
</file>